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Inter"/>
      <p:regular r:id="rId17"/>
    </p:embeddedFont>
    <p:embeddedFont>
      <p:font typeface="Inter"/>
      <p:regular r:id="rId18"/>
    </p:embeddedFont>
    <p:embeddedFont>
      <p:font typeface="Inter"/>
      <p:regular r:id="rId19"/>
    </p:embeddedFont>
    <p:embeddedFont>
      <p:font typeface="Inter"/>
      <p:regular r:id="rId20"/>
    </p:embeddedFont>
    <p:embeddedFont>
      <p:font typeface="Inter"/>
      <p:regular r:id="rId21"/>
    </p:embeddedFont>
    <p:embeddedFont>
      <p:font typeface="Inter"/>
      <p:regular r:id="rId22"/>
    </p:embeddedFont>
    <p:embeddedFont>
      <p:font typeface="Inter"/>
      <p:regular r:id="rId23"/>
    </p:embeddedFont>
    <p:embeddedFont>
      <p:font typeface="Inter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svg"/><Relationship Id="rId3" Type="http://schemas.openxmlformats.org/officeDocument/2006/relationships/image" Target="../media/image-10-3.png"/><Relationship Id="rId4" Type="http://schemas.openxmlformats.org/officeDocument/2006/relationships/image" Target="../media/image-10-4.svg"/><Relationship Id="rId5" Type="http://schemas.openxmlformats.org/officeDocument/2006/relationships/image" Target="../media/image-10-5.png"/><Relationship Id="rId6" Type="http://schemas.openxmlformats.org/officeDocument/2006/relationships/image" Target="../media/image-10-6.svg"/><Relationship Id="rId7" Type="http://schemas.openxmlformats.org/officeDocument/2006/relationships/image" Target="../media/image-10-7.png"/><Relationship Id="rId8" Type="http://schemas.openxmlformats.org/officeDocument/2006/relationships/image" Target="../media/image-10-8.svg"/><Relationship Id="rId9" Type="http://schemas.openxmlformats.org/officeDocument/2006/relationships/image" Target="../media/image-10-9.png"/><Relationship Id="rId10" Type="http://schemas.openxmlformats.org/officeDocument/2006/relationships/image" Target="../media/image-10-10.svg"/><Relationship Id="rId11" Type="http://schemas.openxmlformats.org/officeDocument/2006/relationships/slideLayout" Target="../slideLayouts/slideLayout11.xml"/><Relationship Id="rId12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svg"/><Relationship Id="rId3" Type="http://schemas.openxmlformats.org/officeDocument/2006/relationships/image" Target="../media/image-2-3.png"/><Relationship Id="rId4" Type="http://schemas.openxmlformats.org/officeDocument/2006/relationships/image" Target="../media/image-2-4.svg"/><Relationship Id="rId5" Type="http://schemas.openxmlformats.org/officeDocument/2006/relationships/image" Target="../media/image-2-5.png"/><Relationship Id="rId6" Type="http://schemas.openxmlformats.org/officeDocument/2006/relationships/image" Target="../media/image-2-6.svg"/><Relationship Id="rId7" Type="http://schemas.openxmlformats.org/officeDocument/2006/relationships/image" Target="../media/image-2-7.png"/><Relationship Id="rId8" Type="http://schemas.openxmlformats.org/officeDocument/2006/relationships/image" Target="../media/image-2-8.svg"/><Relationship Id="rId9" Type="http://schemas.openxmlformats.org/officeDocument/2006/relationships/slideLayout" Target="../slideLayouts/slideLayout3.xml"/><Relationship Id="rId10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svg"/><Relationship Id="rId4" Type="http://schemas.openxmlformats.org/officeDocument/2006/relationships/image" Target="../media/image-3-4.png"/><Relationship Id="rId5" Type="http://schemas.openxmlformats.org/officeDocument/2006/relationships/image" Target="../media/image-3-5.svg"/><Relationship Id="rId6" Type="http://schemas.openxmlformats.org/officeDocument/2006/relationships/image" Target="../media/image-3-6.png"/><Relationship Id="rId7" Type="http://schemas.openxmlformats.org/officeDocument/2006/relationships/image" Target="../media/image-3-7.svg"/><Relationship Id="rId8" Type="http://schemas.openxmlformats.org/officeDocument/2006/relationships/image" Target="../media/image-3-8.png"/><Relationship Id="rId9" Type="http://schemas.openxmlformats.org/officeDocument/2006/relationships/image" Target="../media/image-3-9.svg"/><Relationship Id="rId10" Type="http://schemas.openxmlformats.org/officeDocument/2006/relationships/slideLayout" Target="../slideLayouts/slideLayout4.xml"/><Relationship Id="rId11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svg"/><Relationship Id="rId4" Type="http://schemas.openxmlformats.org/officeDocument/2006/relationships/image" Target="../media/image-4-4.png"/><Relationship Id="rId5" Type="http://schemas.openxmlformats.org/officeDocument/2006/relationships/image" Target="../media/image-4-5.svg"/><Relationship Id="rId6" Type="http://schemas.openxmlformats.org/officeDocument/2006/relationships/image" Target="../media/image-4-6.png"/><Relationship Id="rId7" Type="http://schemas.openxmlformats.org/officeDocument/2006/relationships/image" Target="../media/image-4-7.svg"/><Relationship Id="rId8" Type="http://schemas.openxmlformats.org/officeDocument/2006/relationships/image" Target="../media/image-4-8.png"/><Relationship Id="rId9" Type="http://schemas.openxmlformats.org/officeDocument/2006/relationships/image" Target="../media/image-4-9.svg"/><Relationship Id="rId10" Type="http://schemas.openxmlformats.org/officeDocument/2006/relationships/slideLayout" Target="../slideLayouts/slideLayout5.xml"/><Relationship Id="rId11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svg"/><Relationship Id="rId3" Type="http://schemas.openxmlformats.org/officeDocument/2006/relationships/image" Target="../media/image-5-3.png"/><Relationship Id="rId4" Type="http://schemas.openxmlformats.org/officeDocument/2006/relationships/image" Target="../media/image-5-4.svg"/><Relationship Id="rId5" Type="http://schemas.openxmlformats.org/officeDocument/2006/relationships/image" Target="../media/image-5-5.png"/><Relationship Id="rId6" Type="http://schemas.openxmlformats.org/officeDocument/2006/relationships/image" Target="../media/image-5-6.svg"/><Relationship Id="rId7" Type="http://schemas.openxmlformats.org/officeDocument/2006/relationships/image" Target="../media/image-5-7.png"/><Relationship Id="rId8" Type="http://schemas.openxmlformats.org/officeDocument/2006/relationships/image" Target="../media/image-5-8.svg"/><Relationship Id="rId9" Type="http://schemas.openxmlformats.org/officeDocument/2006/relationships/slideLayout" Target="../slideLayouts/slideLayout6.xml"/><Relationship Id="rId10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svg"/><Relationship Id="rId4" Type="http://schemas.openxmlformats.org/officeDocument/2006/relationships/image" Target="../media/image-6-4.png"/><Relationship Id="rId5" Type="http://schemas.openxmlformats.org/officeDocument/2006/relationships/image" Target="../media/image-6-5.svg"/><Relationship Id="rId6" Type="http://schemas.openxmlformats.org/officeDocument/2006/relationships/image" Target="../media/image-6-6.png"/><Relationship Id="rId7" Type="http://schemas.openxmlformats.org/officeDocument/2006/relationships/image" Target="../media/image-6-7.svg"/><Relationship Id="rId8" Type="http://schemas.openxmlformats.org/officeDocument/2006/relationships/image" Target="../media/image-6-8.png"/><Relationship Id="rId9" Type="http://schemas.openxmlformats.org/officeDocument/2006/relationships/image" Target="../media/image-6-9.svg"/><Relationship Id="rId10" Type="http://schemas.openxmlformats.org/officeDocument/2006/relationships/slideLayout" Target="../slideLayouts/slideLayout7.xml"/><Relationship Id="rId11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6" Type="http://schemas.openxmlformats.org/officeDocument/2006/relationships/image" Target="../media/image-8-6.png"/><Relationship Id="rId7" Type="http://schemas.openxmlformats.org/officeDocument/2006/relationships/image" Target="../media/image-8-7.png"/><Relationship Id="rId8" Type="http://schemas.openxmlformats.org/officeDocument/2006/relationships/image" Target="../media/image-8-8.png"/><Relationship Id="rId9" Type="http://schemas.openxmlformats.org/officeDocument/2006/relationships/image" Target="../media/image-8-9.png"/><Relationship Id="rId10" Type="http://schemas.openxmlformats.org/officeDocument/2006/relationships/image" Target="../media/image-8-10.png"/><Relationship Id="rId11" Type="http://schemas.openxmlformats.org/officeDocument/2006/relationships/slideLayout" Target="../slideLayouts/slideLayout9.xml"/><Relationship Id="rId1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208371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NutriNest: Smart &amp; Healthy Dry Fruits Marketplace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966091"/>
            <a:ext cx="7556421" cy="13605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Capstone Project built on the MERN Stack, demonstrating full-stack e-commerce development capabilities.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6280190" y="5666780"/>
            <a:ext cx="371308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Presented by: [Your Name]</a:t>
            </a:r>
            <a:endParaRPr lang="en-US" sz="2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29722" y="494824"/>
            <a:ext cx="8764548" cy="5622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00"/>
              </a:lnSpc>
              <a:buNone/>
            </a:pPr>
            <a:r>
              <a:rPr lang="en-US" sz="35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Future Growth: Strategic Enhancements</a:t>
            </a:r>
            <a:endParaRPr lang="en-US" sz="3500" dirty="0"/>
          </a:p>
        </p:txBody>
      </p:sp>
      <p:sp>
        <p:nvSpPr>
          <p:cNvPr id="3" name="Text 1"/>
          <p:cNvSpPr/>
          <p:nvPr/>
        </p:nvSpPr>
        <p:spPr>
          <a:xfrm>
            <a:off x="629722" y="1416844"/>
            <a:ext cx="13370957" cy="2877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NutriNest platform is designed for future expansion, with several key features identified to enhance user experience and business insights.</a:t>
            </a:r>
            <a:endParaRPr lang="en-US" sz="1400" dirty="0"/>
          </a:p>
        </p:txBody>
      </p:sp>
      <p:sp>
        <p:nvSpPr>
          <p:cNvPr id="4" name="Shape 2"/>
          <p:cNvSpPr/>
          <p:nvPr/>
        </p:nvSpPr>
        <p:spPr>
          <a:xfrm>
            <a:off x="629722" y="1907024"/>
            <a:ext cx="1337072" cy="1036558"/>
          </a:xfrm>
          <a:prstGeom prst="roundRect">
            <a:avLst>
              <a:gd name="adj" fmla="val 7291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171694" y="2298740"/>
            <a:ext cx="253008" cy="253008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2146697" y="2086928"/>
            <a:ext cx="2249210" cy="2811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Mobile App Version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2146697" y="2475905"/>
            <a:ext cx="7504867" cy="2877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Development of a dedicated mobile application using React Native or similar technology.</a:t>
            </a:r>
            <a:endParaRPr lang="en-US" sz="1400" dirty="0"/>
          </a:p>
        </p:txBody>
      </p:sp>
      <p:sp>
        <p:nvSpPr>
          <p:cNvPr id="8" name="Shape 5"/>
          <p:cNvSpPr/>
          <p:nvPr/>
        </p:nvSpPr>
        <p:spPr>
          <a:xfrm>
            <a:off x="2056686" y="2934057"/>
            <a:ext cx="11854101" cy="11430"/>
          </a:xfrm>
          <a:prstGeom prst="roundRect">
            <a:avLst>
              <a:gd name="adj" fmla="val 661198"/>
            </a:avLst>
          </a:prstGeom>
          <a:solidFill>
            <a:srgbClr val="C0C1D7"/>
          </a:solidFill>
          <a:ln/>
        </p:spPr>
      </p:sp>
      <p:sp>
        <p:nvSpPr>
          <p:cNvPr id="9" name="Shape 6"/>
          <p:cNvSpPr/>
          <p:nvPr/>
        </p:nvSpPr>
        <p:spPr>
          <a:xfrm>
            <a:off x="629722" y="3033474"/>
            <a:ext cx="2674144" cy="1036558"/>
          </a:xfrm>
          <a:prstGeom prst="roundRect">
            <a:avLst>
              <a:gd name="adj" fmla="val 7291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40230" y="3425190"/>
            <a:ext cx="253008" cy="253008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3483769" y="3213378"/>
            <a:ext cx="2888813" cy="2811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Performance Optimization</a:t>
            </a:r>
            <a:endParaRPr lang="en-US" sz="1750" dirty="0"/>
          </a:p>
        </p:txBody>
      </p:sp>
      <p:sp>
        <p:nvSpPr>
          <p:cNvPr id="12" name="Text 8"/>
          <p:cNvSpPr/>
          <p:nvPr/>
        </p:nvSpPr>
        <p:spPr>
          <a:xfrm>
            <a:off x="3483769" y="3602355"/>
            <a:ext cx="6757035" cy="2877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Implementing caching, CDN integration, and code splitting for faster load times.</a:t>
            </a:r>
            <a:endParaRPr lang="en-US" sz="1400" dirty="0"/>
          </a:p>
        </p:txBody>
      </p:sp>
      <p:sp>
        <p:nvSpPr>
          <p:cNvPr id="13" name="Shape 9"/>
          <p:cNvSpPr/>
          <p:nvPr/>
        </p:nvSpPr>
        <p:spPr>
          <a:xfrm>
            <a:off x="3393758" y="4060508"/>
            <a:ext cx="10517029" cy="11430"/>
          </a:xfrm>
          <a:prstGeom prst="roundRect">
            <a:avLst>
              <a:gd name="adj" fmla="val 661198"/>
            </a:avLst>
          </a:prstGeom>
          <a:solidFill>
            <a:srgbClr val="C0C1D7"/>
          </a:solidFill>
          <a:ln/>
        </p:spPr>
      </p:sp>
      <p:sp>
        <p:nvSpPr>
          <p:cNvPr id="14" name="Shape 10"/>
          <p:cNvSpPr/>
          <p:nvPr/>
        </p:nvSpPr>
        <p:spPr>
          <a:xfrm>
            <a:off x="629722" y="4159925"/>
            <a:ext cx="4011216" cy="1036558"/>
          </a:xfrm>
          <a:prstGeom prst="roundRect">
            <a:avLst>
              <a:gd name="adj" fmla="val 7291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pic>
        <p:nvPicPr>
          <p:cNvPr id="15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508766" y="4551640"/>
            <a:ext cx="253008" cy="253008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4820841" y="4339828"/>
            <a:ext cx="2249210" cy="2811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Reviews &amp; Ratings</a:t>
            </a:r>
            <a:endParaRPr lang="en-US" sz="1750" dirty="0"/>
          </a:p>
        </p:txBody>
      </p:sp>
      <p:sp>
        <p:nvSpPr>
          <p:cNvPr id="17" name="Text 12"/>
          <p:cNvSpPr/>
          <p:nvPr/>
        </p:nvSpPr>
        <p:spPr>
          <a:xfrm>
            <a:off x="4820841" y="4728805"/>
            <a:ext cx="6556653" cy="2877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User-generated content module to build trust and inform purchase decisions.</a:t>
            </a:r>
            <a:endParaRPr lang="en-US" sz="1400" dirty="0"/>
          </a:p>
        </p:txBody>
      </p:sp>
      <p:sp>
        <p:nvSpPr>
          <p:cNvPr id="18" name="Shape 13"/>
          <p:cNvSpPr/>
          <p:nvPr/>
        </p:nvSpPr>
        <p:spPr>
          <a:xfrm>
            <a:off x="4730829" y="5186958"/>
            <a:ext cx="9179957" cy="11430"/>
          </a:xfrm>
          <a:prstGeom prst="roundRect">
            <a:avLst>
              <a:gd name="adj" fmla="val 661198"/>
            </a:avLst>
          </a:prstGeom>
          <a:solidFill>
            <a:srgbClr val="C0C1D7"/>
          </a:solidFill>
          <a:ln/>
        </p:spPr>
      </p:sp>
      <p:sp>
        <p:nvSpPr>
          <p:cNvPr id="19" name="Shape 14"/>
          <p:cNvSpPr/>
          <p:nvPr/>
        </p:nvSpPr>
        <p:spPr>
          <a:xfrm>
            <a:off x="629722" y="5286375"/>
            <a:ext cx="5348288" cy="1036558"/>
          </a:xfrm>
          <a:prstGeom prst="roundRect">
            <a:avLst>
              <a:gd name="adj" fmla="val 7291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pic>
        <p:nvPicPr>
          <p:cNvPr id="20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177302" y="5678091"/>
            <a:ext cx="253008" cy="253008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6157913" y="5466278"/>
            <a:ext cx="2812375" cy="2811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Advanced Order Tracking</a:t>
            </a:r>
            <a:endParaRPr lang="en-US" sz="1750" dirty="0"/>
          </a:p>
        </p:txBody>
      </p:sp>
      <p:sp>
        <p:nvSpPr>
          <p:cNvPr id="22" name="Text 16"/>
          <p:cNvSpPr/>
          <p:nvPr/>
        </p:nvSpPr>
        <p:spPr>
          <a:xfrm>
            <a:off x="6157913" y="5855256"/>
            <a:ext cx="5327928" cy="2877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Real-time updates and detailed shipment status for customers.</a:t>
            </a:r>
            <a:endParaRPr lang="en-US" sz="1400" dirty="0"/>
          </a:p>
        </p:txBody>
      </p:sp>
      <p:sp>
        <p:nvSpPr>
          <p:cNvPr id="23" name="Shape 17"/>
          <p:cNvSpPr/>
          <p:nvPr/>
        </p:nvSpPr>
        <p:spPr>
          <a:xfrm>
            <a:off x="6067901" y="6313408"/>
            <a:ext cx="7842885" cy="11430"/>
          </a:xfrm>
          <a:prstGeom prst="roundRect">
            <a:avLst>
              <a:gd name="adj" fmla="val 661198"/>
            </a:avLst>
          </a:prstGeom>
          <a:solidFill>
            <a:srgbClr val="C0C1D7"/>
          </a:solidFill>
          <a:ln/>
        </p:spPr>
      </p:sp>
      <p:sp>
        <p:nvSpPr>
          <p:cNvPr id="24" name="Shape 18"/>
          <p:cNvSpPr/>
          <p:nvPr/>
        </p:nvSpPr>
        <p:spPr>
          <a:xfrm>
            <a:off x="629722" y="6412825"/>
            <a:ext cx="6685478" cy="1324332"/>
          </a:xfrm>
          <a:prstGeom prst="roundRect">
            <a:avLst>
              <a:gd name="adj" fmla="val 5707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pic>
        <p:nvPicPr>
          <p:cNvPr id="25" name="Image 4" descr="preencoded.png">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845957" y="6948368"/>
            <a:ext cx="253008" cy="253008"/>
          </a:xfrm>
          <a:prstGeom prst="rect">
            <a:avLst/>
          </a:prstGeom>
        </p:spPr>
      </p:pic>
      <p:sp>
        <p:nvSpPr>
          <p:cNvPr id="26" name="Text 19"/>
          <p:cNvSpPr/>
          <p:nvPr/>
        </p:nvSpPr>
        <p:spPr>
          <a:xfrm>
            <a:off x="7495103" y="6592729"/>
            <a:ext cx="2249210" cy="2811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Admin Analytics</a:t>
            </a:r>
            <a:endParaRPr lang="en-US" sz="1750" dirty="0"/>
          </a:p>
        </p:txBody>
      </p:sp>
      <p:sp>
        <p:nvSpPr>
          <p:cNvPr id="27" name="Text 20"/>
          <p:cNvSpPr/>
          <p:nvPr/>
        </p:nvSpPr>
        <p:spPr>
          <a:xfrm>
            <a:off x="7495103" y="6981706"/>
            <a:ext cx="6325672" cy="5755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Integration of data visualization tools for sales, inventory, and user behavior analysis.</a:t>
            </a:r>
            <a:endParaRPr lang="en-US" sz="14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3661" y="560903"/>
            <a:ext cx="13203079" cy="12744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000"/>
              </a:lnSpc>
              <a:buNone/>
            </a:pPr>
            <a:r>
              <a:rPr lang="en-US" sz="40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Project Overview: Building a Niche E-Commerce Solution</a:t>
            </a:r>
            <a:endParaRPr lang="en-US" sz="4000" dirty="0"/>
          </a:p>
        </p:txBody>
      </p:sp>
      <p:sp>
        <p:nvSpPr>
          <p:cNvPr id="3" name="Shape 1"/>
          <p:cNvSpPr/>
          <p:nvPr/>
        </p:nvSpPr>
        <p:spPr>
          <a:xfrm>
            <a:off x="713661" y="2243138"/>
            <a:ext cx="13203079" cy="1842492"/>
          </a:xfrm>
          <a:prstGeom prst="roundRect">
            <a:avLst>
              <a:gd name="adj" fmla="val 4648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721281" y="2250758"/>
            <a:ext cx="6593919" cy="1827252"/>
          </a:xfrm>
          <a:prstGeom prst="roundRect">
            <a:avLst>
              <a:gd name="adj" fmla="val 4687"/>
            </a:avLst>
          </a:prstGeom>
          <a:solidFill>
            <a:srgbClr val="DADBF1"/>
          </a:solidFill>
          <a:ln/>
        </p:spPr>
      </p:sp>
      <p:sp>
        <p:nvSpPr>
          <p:cNvPr id="5" name="Text 3"/>
          <p:cNvSpPr/>
          <p:nvPr/>
        </p:nvSpPr>
        <p:spPr>
          <a:xfrm>
            <a:off x="925116" y="2454593"/>
            <a:ext cx="2548890" cy="3186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Problem Solved</a:t>
            </a:r>
            <a:endParaRPr lang="en-US" sz="2000" dirty="0"/>
          </a:p>
        </p:txBody>
      </p:sp>
      <p:sp>
        <p:nvSpPr>
          <p:cNvPr id="6" name="Text 4"/>
          <p:cNvSpPr/>
          <p:nvPr/>
        </p:nvSpPr>
        <p:spPr>
          <a:xfrm>
            <a:off x="925116" y="2895481"/>
            <a:ext cx="5880378" cy="9786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Created a streamlined platform to easily access high-quality, specialty dry fruits, addressing the complexity of sourcing premium healthy snacks.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7315200" y="2250758"/>
            <a:ext cx="6593919" cy="1827252"/>
          </a:xfrm>
          <a:prstGeom prst="rect">
            <a:avLst/>
          </a:prstGeom>
          <a:solidFill>
            <a:srgbClr val="DADBF1"/>
          </a:solidFill>
          <a:ln/>
        </p:spPr>
      </p:sp>
      <p:sp>
        <p:nvSpPr>
          <p:cNvPr id="8" name="Shape 6"/>
          <p:cNvSpPr/>
          <p:nvPr/>
        </p:nvSpPr>
        <p:spPr>
          <a:xfrm>
            <a:off x="7315200" y="2250758"/>
            <a:ext cx="22860" cy="1827252"/>
          </a:xfrm>
          <a:prstGeom prst="roundRect">
            <a:avLst>
              <a:gd name="adj" fmla="val 374642"/>
            </a:avLst>
          </a:prstGeom>
          <a:solidFill>
            <a:srgbClr val="C0C1D7"/>
          </a:solidFill>
          <a:ln/>
        </p:spPr>
      </p:sp>
      <p:sp>
        <p:nvSpPr>
          <p:cNvPr id="9" name="Text 7"/>
          <p:cNvSpPr/>
          <p:nvPr/>
        </p:nvSpPr>
        <p:spPr>
          <a:xfrm>
            <a:off x="7824907" y="2454593"/>
            <a:ext cx="2548890" cy="3186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Why E-Commerce?</a:t>
            </a:r>
            <a:endParaRPr lang="en-US" sz="2000" dirty="0"/>
          </a:p>
        </p:txBody>
      </p:sp>
      <p:sp>
        <p:nvSpPr>
          <p:cNvPr id="10" name="Text 8"/>
          <p:cNvSpPr/>
          <p:nvPr/>
        </p:nvSpPr>
        <p:spPr>
          <a:xfrm>
            <a:off x="7824907" y="2895481"/>
            <a:ext cx="5880378" cy="9786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Tapping into the growing online market for health and wellness products, offering convenience and transparency in product information.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7060406" y="2909471"/>
            <a:ext cx="509707" cy="509707"/>
          </a:xfrm>
          <a:prstGeom prst="roundRect">
            <a:avLst>
              <a:gd name="adj" fmla="val 16802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</p:sp>
      <p:pic>
        <p:nvPicPr>
          <p:cNvPr id="12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7187803" y="3036868"/>
            <a:ext cx="254794" cy="254794"/>
          </a:xfrm>
          <a:prstGeom prst="rect">
            <a:avLst/>
          </a:prstGeom>
        </p:spPr>
      </p:pic>
      <p:sp>
        <p:nvSpPr>
          <p:cNvPr id="13" name="Text 10"/>
          <p:cNvSpPr/>
          <p:nvPr/>
        </p:nvSpPr>
        <p:spPr>
          <a:xfrm>
            <a:off x="713661" y="4391382"/>
            <a:ext cx="4078129" cy="5097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000"/>
              </a:lnSpc>
              <a:buNone/>
            </a:pPr>
            <a:r>
              <a:rPr lang="en-US" sz="3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Core Project Goals</a:t>
            </a:r>
            <a:endParaRPr lang="en-US" sz="3200" dirty="0"/>
          </a:p>
        </p:txBody>
      </p:sp>
      <p:sp>
        <p:nvSpPr>
          <p:cNvPr id="14" name="Shape 11"/>
          <p:cNvSpPr/>
          <p:nvPr/>
        </p:nvSpPr>
        <p:spPr>
          <a:xfrm>
            <a:off x="713661" y="5512594"/>
            <a:ext cx="4265057" cy="2155984"/>
          </a:xfrm>
          <a:prstGeom prst="roundRect">
            <a:avLst>
              <a:gd name="adj" fmla="val 5089"/>
            </a:avLst>
          </a:prstGeom>
          <a:solidFill>
            <a:srgbClr val="FFFFFF"/>
          </a:solidFill>
          <a:ln/>
        </p:spPr>
      </p:sp>
      <p:sp>
        <p:nvSpPr>
          <p:cNvPr id="15" name="Shape 12"/>
          <p:cNvSpPr/>
          <p:nvPr/>
        </p:nvSpPr>
        <p:spPr>
          <a:xfrm>
            <a:off x="713661" y="5489734"/>
            <a:ext cx="4265057" cy="91440"/>
          </a:xfrm>
          <a:prstGeom prst="roundRect">
            <a:avLst>
              <a:gd name="adj" fmla="val 93660"/>
            </a:avLst>
          </a:prstGeom>
          <a:solidFill>
            <a:srgbClr val="4950BC"/>
          </a:solidFill>
          <a:ln/>
        </p:spPr>
      </p:sp>
      <p:sp>
        <p:nvSpPr>
          <p:cNvPr id="16" name="Shape 13"/>
          <p:cNvSpPr/>
          <p:nvPr/>
        </p:nvSpPr>
        <p:spPr>
          <a:xfrm>
            <a:off x="2540377" y="5206841"/>
            <a:ext cx="611624" cy="611624"/>
          </a:xfrm>
          <a:prstGeom prst="roundRect">
            <a:avLst>
              <a:gd name="adj" fmla="val 149504"/>
            </a:avLst>
          </a:prstGeom>
          <a:solidFill>
            <a:srgbClr val="4950BC"/>
          </a:solidFill>
          <a:ln/>
        </p:spPr>
      </p:sp>
      <p:pic>
        <p:nvPicPr>
          <p:cNvPr id="17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23852" y="5390198"/>
            <a:ext cx="244673" cy="244673"/>
          </a:xfrm>
          <a:prstGeom prst="rect">
            <a:avLst/>
          </a:prstGeom>
        </p:spPr>
      </p:pic>
      <p:sp>
        <p:nvSpPr>
          <p:cNvPr id="18" name="Text 14"/>
          <p:cNvSpPr/>
          <p:nvPr/>
        </p:nvSpPr>
        <p:spPr>
          <a:xfrm>
            <a:off x="940356" y="6022300"/>
            <a:ext cx="2683431" cy="3186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Full-Stack Integration</a:t>
            </a:r>
            <a:endParaRPr lang="en-US" sz="2000" dirty="0"/>
          </a:p>
        </p:txBody>
      </p:sp>
      <p:sp>
        <p:nvSpPr>
          <p:cNvPr id="19" name="Text 15"/>
          <p:cNvSpPr/>
          <p:nvPr/>
        </p:nvSpPr>
        <p:spPr>
          <a:xfrm>
            <a:off x="940356" y="6463189"/>
            <a:ext cx="3811667" cy="9786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Successfully integrate all components of the MERN stack (MongoDB, Express, React, Node.js).</a:t>
            </a:r>
            <a:endParaRPr lang="en-US" sz="1600" dirty="0"/>
          </a:p>
        </p:txBody>
      </p:sp>
      <p:sp>
        <p:nvSpPr>
          <p:cNvPr id="20" name="Shape 16"/>
          <p:cNvSpPr/>
          <p:nvPr/>
        </p:nvSpPr>
        <p:spPr>
          <a:xfrm>
            <a:off x="5182553" y="5512594"/>
            <a:ext cx="4265176" cy="2155984"/>
          </a:xfrm>
          <a:prstGeom prst="roundRect">
            <a:avLst>
              <a:gd name="adj" fmla="val 5089"/>
            </a:avLst>
          </a:prstGeom>
          <a:solidFill>
            <a:srgbClr val="FFFFFF"/>
          </a:solidFill>
          <a:ln/>
        </p:spPr>
      </p:sp>
      <p:sp>
        <p:nvSpPr>
          <p:cNvPr id="21" name="Shape 17"/>
          <p:cNvSpPr/>
          <p:nvPr/>
        </p:nvSpPr>
        <p:spPr>
          <a:xfrm>
            <a:off x="5182553" y="5489734"/>
            <a:ext cx="4265176" cy="91440"/>
          </a:xfrm>
          <a:prstGeom prst="roundRect">
            <a:avLst>
              <a:gd name="adj" fmla="val 93660"/>
            </a:avLst>
          </a:prstGeom>
          <a:solidFill>
            <a:srgbClr val="4950BC"/>
          </a:solidFill>
          <a:ln/>
        </p:spPr>
      </p:sp>
      <p:sp>
        <p:nvSpPr>
          <p:cNvPr id="22" name="Shape 18"/>
          <p:cNvSpPr/>
          <p:nvPr/>
        </p:nvSpPr>
        <p:spPr>
          <a:xfrm>
            <a:off x="7009269" y="5206841"/>
            <a:ext cx="611624" cy="611624"/>
          </a:xfrm>
          <a:prstGeom prst="roundRect">
            <a:avLst>
              <a:gd name="adj" fmla="val 149504"/>
            </a:avLst>
          </a:prstGeom>
          <a:solidFill>
            <a:srgbClr val="4950BC"/>
          </a:solidFill>
          <a:ln/>
        </p:spPr>
      </p:sp>
      <p:pic>
        <p:nvPicPr>
          <p:cNvPr id="23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92744" y="5390198"/>
            <a:ext cx="244673" cy="244673"/>
          </a:xfrm>
          <a:prstGeom prst="rect">
            <a:avLst/>
          </a:prstGeom>
        </p:spPr>
      </p:pic>
      <p:sp>
        <p:nvSpPr>
          <p:cNvPr id="24" name="Text 19"/>
          <p:cNvSpPr/>
          <p:nvPr/>
        </p:nvSpPr>
        <p:spPr>
          <a:xfrm>
            <a:off x="5409248" y="6022300"/>
            <a:ext cx="2560558" cy="3186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Secure Functionality</a:t>
            </a:r>
            <a:endParaRPr lang="en-US" sz="2000" dirty="0"/>
          </a:p>
        </p:txBody>
      </p:sp>
      <p:sp>
        <p:nvSpPr>
          <p:cNvPr id="25" name="Text 20"/>
          <p:cNvSpPr/>
          <p:nvPr/>
        </p:nvSpPr>
        <p:spPr>
          <a:xfrm>
            <a:off x="5409248" y="6463189"/>
            <a:ext cx="3811786" cy="9786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Implement robust user authentication, authorization, and secure payment processing flow.</a:t>
            </a:r>
            <a:endParaRPr lang="en-US" sz="1600" dirty="0"/>
          </a:p>
        </p:txBody>
      </p:sp>
      <p:sp>
        <p:nvSpPr>
          <p:cNvPr id="26" name="Shape 21"/>
          <p:cNvSpPr/>
          <p:nvPr/>
        </p:nvSpPr>
        <p:spPr>
          <a:xfrm>
            <a:off x="9651563" y="5512594"/>
            <a:ext cx="4265176" cy="2155984"/>
          </a:xfrm>
          <a:prstGeom prst="roundRect">
            <a:avLst>
              <a:gd name="adj" fmla="val 5089"/>
            </a:avLst>
          </a:prstGeom>
          <a:solidFill>
            <a:srgbClr val="FFFFFF"/>
          </a:solidFill>
          <a:ln/>
        </p:spPr>
      </p:sp>
      <p:sp>
        <p:nvSpPr>
          <p:cNvPr id="27" name="Shape 22"/>
          <p:cNvSpPr/>
          <p:nvPr/>
        </p:nvSpPr>
        <p:spPr>
          <a:xfrm>
            <a:off x="9651563" y="5489734"/>
            <a:ext cx="4265176" cy="91440"/>
          </a:xfrm>
          <a:prstGeom prst="roundRect">
            <a:avLst>
              <a:gd name="adj" fmla="val 93660"/>
            </a:avLst>
          </a:prstGeom>
          <a:solidFill>
            <a:srgbClr val="4950BC"/>
          </a:solidFill>
          <a:ln/>
        </p:spPr>
      </p:sp>
      <p:sp>
        <p:nvSpPr>
          <p:cNvPr id="28" name="Shape 23"/>
          <p:cNvSpPr/>
          <p:nvPr/>
        </p:nvSpPr>
        <p:spPr>
          <a:xfrm>
            <a:off x="11478280" y="5206841"/>
            <a:ext cx="611624" cy="611624"/>
          </a:xfrm>
          <a:prstGeom prst="roundRect">
            <a:avLst>
              <a:gd name="adj" fmla="val 149504"/>
            </a:avLst>
          </a:prstGeom>
          <a:solidFill>
            <a:srgbClr val="4950BC"/>
          </a:solidFill>
          <a:ln/>
        </p:spPr>
      </p:sp>
      <p:pic>
        <p:nvPicPr>
          <p:cNvPr id="29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661755" y="5390198"/>
            <a:ext cx="244673" cy="244673"/>
          </a:xfrm>
          <a:prstGeom prst="rect">
            <a:avLst/>
          </a:prstGeom>
        </p:spPr>
      </p:pic>
      <p:sp>
        <p:nvSpPr>
          <p:cNvPr id="30" name="Text 24"/>
          <p:cNvSpPr/>
          <p:nvPr/>
        </p:nvSpPr>
        <p:spPr>
          <a:xfrm>
            <a:off x="9878258" y="6022300"/>
            <a:ext cx="2548890" cy="3186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Scalable Backend</a:t>
            </a:r>
            <a:endParaRPr lang="en-US" sz="2000" dirty="0"/>
          </a:p>
        </p:txBody>
      </p:sp>
      <p:sp>
        <p:nvSpPr>
          <p:cNvPr id="31" name="Text 25"/>
          <p:cNvSpPr/>
          <p:nvPr/>
        </p:nvSpPr>
        <p:spPr>
          <a:xfrm>
            <a:off x="9878258" y="6463189"/>
            <a:ext cx="3811786" cy="9786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Develop a functional Admin Panel for efficient product and order management.</a:t>
            </a:r>
            <a:endParaRPr lang="en-US" sz="16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84094" y="470773"/>
            <a:ext cx="5125283" cy="5336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200"/>
              </a:lnSpc>
              <a:buNone/>
            </a:pPr>
            <a:r>
              <a:rPr lang="en-US" sz="33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Core Feature Breakdown</a:t>
            </a:r>
            <a:endParaRPr lang="en-US" sz="33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84094" y="1260515"/>
            <a:ext cx="512326" cy="51232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084094" y="1986320"/>
            <a:ext cx="2134910" cy="2668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User Authentication</a:t>
            </a:r>
            <a:endParaRPr lang="en-US" sz="1650" dirty="0"/>
          </a:p>
        </p:txBody>
      </p:sp>
      <p:sp>
        <p:nvSpPr>
          <p:cNvPr id="6" name="Text 2"/>
          <p:cNvSpPr/>
          <p:nvPr/>
        </p:nvSpPr>
        <p:spPr>
          <a:xfrm>
            <a:off x="6084094" y="2355533"/>
            <a:ext cx="7948613" cy="273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Secure login and registration using hashed passwords and token management.</a:t>
            </a:r>
            <a:endParaRPr lang="en-US" sz="13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84094" y="2970490"/>
            <a:ext cx="512326" cy="51232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084094" y="3696295"/>
            <a:ext cx="2134910" cy="2668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Cart &amp; Wishlist</a:t>
            </a:r>
            <a:endParaRPr lang="en-US" sz="1650" dirty="0"/>
          </a:p>
        </p:txBody>
      </p:sp>
      <p:sp>
        <p:nvSpPr>
          <p:cNvPr id="9" name="Text 4"/>
          <p:cNvSpPr/>
          <p:nvPr/>
        </p:nvSpPr>
        <p:spPr>
          <a:xfrm>
            <a:off x="6084094" y="4065508"/>
            <a:ext cx="7948613" cy="273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Dynamic cart management with quantity updates and persistent wishlist storage.</a:t>
            </a:r>
            <a:endParaRPr lang="en-US" sz="13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084094" y="4680466"/>
            <a:ext cx="512326" cy="51232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084094" y="5406271"/>
            <a:ext cx="2134910" cy="2668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Secure Checkout</a:t>
            </a:r>
            <a:endParaRPr lang="en-US" sz="1650" dirty="0"/>
          </a:p>
        </p:txBody>
      </p:sp>
      <p:sp>
        <p:nvSpPr>
          <p:cNvPr id="12" name="Text 6"/>
          <p:cNvSpPr/>
          <p:nvPr/>
        </p:nvSpPr>
        <p:spPr>
          <a:xfrm>
            <a:off x="6084094" y="5775484"/>
            <a:ext cx="7948613" cy="273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Seamless integration with a payment gateway (Razorpay) for transaction handling.</a:t>
            </a:r>
            <a:endParaRPr lang="en-US" sz="130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084094" y="6390442"/>
            <a:ext cx="512326" cy="512326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6084094" y="7116247"/>
            <a:ext cx="2134910" cy="2668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Admin Panel</a:t>
            </a:r>
            <a:endParaRPr lang="en-US" sz="1650" dirty="0"/>
          </a:p>
        </p:txBody>
      </p:sp>
      <p:sp>
        <p:nvSpPr>
          <p:cNvPr id="15" name="Text 8"/>
          <p:cNvSpPr/>
          <p:nvPr/>
        </p:nvSpPr>
        <p:spPr>
          <a:xfrm>
            <a:off x="6084094" y="7485459"/>
            <a:ext cx="7948613" cy="273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Dedicated interface for managing products, categories, and viewing orders.</a:t>
            </a:r>
            <a:endParaRPr lang="en-US" sz="13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54712" y="435888"/>
            <a:ext cx="7829074" cy="4953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900"/>
              </a:lnSpc>
              <a:buNone/>
            </a:pPr>
            <a:r>
              <a:rPr lang="en-US" sz="31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Technical Architecture: The MERN Stack</a:t>
            </a:r>
            <a:endParaRPr lang="en-US" sz="31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57876" y="1248132"/>
            <a:ext cx="10514528" cy="4812149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11201" y="2449597"/>
            <a:ext cx="676035" cy="67603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0108896" y="4537277"/>
            <a:ext cx="1974023" cy="11408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JWT Authentication</a:t>
            </a:r>
            <a:endParaRPr lang="en-US" sz="1350" dirty="0"/>
          </a:p>
        </p:txBody>
      </p:sp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36279" y="2450864"/>
            <a:ext cx="676035" cy="676035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7621087" y="4727412"/>
            <a:ext cx="1974022" cy="7605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MongoDB Database</a:t>
            </a:r>
            <a:endParaRPr lang="en-US" sz="1350" dirty="0"/>
          </a:p>
        </p:txBody>
      </p:sp>
      <p:pic>
        <p:nvPicPr>
          <p:cNvPr id="8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61991" y="2450864"/>
            <a:ext cx="676035" cy="676035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5146799" y="4727412"/>
            <a:ext cx="1974022" cy="7605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Node.js/Express</a:t>
            </a:r>
            <a:endParaRPr lang="en-US" sz="1350" dirty="0"/>
          </a:p>
        </p:txBody>
      </p:sp>
      <p:pic>
        <p:nvPicPr>
          <p:cNvPr id="10" name="Image 4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274182" y="2450864"/>
            <a:ext cx="676035" cy="676035"/>
          </a:xfrm>
          <a:prstGeom prst="rect">
            <a:avLst/>
          </a:prstGeom>
        </p:spPr>
      </p:pic>
      <p:sp>
        <p:nvSpPr>
          <p:cNvPr id="11" name="Text 4"/>
          <p:cNvSpPr/>
          <p:nvPr/>
        </p:nvSpPr>
        <p:spPr>
          <a:xfrm>
            <a:off x="2618428" y="4727412"/>
            <a:ext cx="1974022" cy="7605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React Frontend</a:t>
            </a:r>
            <a:endParaRPr lang="en-US" sz="1350" dirty="0"/>
          </a:p>
        </p:txBody>
      </p:sp>
      <p:sp>
        <p:nvSpPr>
          <p:cNvPr id="12" name="Text 5"/>
          <p:cNvSpPr/>
          <p:nvPr/>
        </p:nvSpPr>
        <p:spPr>
          <a:xfrm>
            <a:off x="554712" y="6297930"/>
            <a:ext cx="3170039" cy="3962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Component Details</a:t>
            </a:r>
            <a:endParaRPr lang="en-US" sz="2450" dirty="0"/>
          </a:p>
        </p:txBody>
      </p:sp>
      <p:sp>
        <p:nvSpPr>
          <p:cNvPr id="13" name="Text 6"/>
          <p:cNvSpPr/>
          <p:nvPr/>
        </p:nvSpPr>
        <p:spPr>
          <a:xfrm>
            <a:off x="554712" y="7090291"/>
            <a:ext cx="2157055" cy="2476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Client-Side (Frontend)</a:t>
            </a:r>
            <a:endParaRPr lang="en-US" sz="1550" dirty="0"/>
          </a:p>
        </p:txBody>
      </p:sp>
      <p:sp>
        <p:nvSpPr>
          <p:cNvPr id="14" name="Text 7"/>
          <p:cNvSpPr/>
          <p:nvPr/>
        </p:nvSpPr>
        <p:spPr>
          <a:xfrm>
            <a:off x="554712" y="7496413"/>
            <a:ext cx="6567130" cy="253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React (Functional Components &amp; Hooks)</a:t>
            </a:r>
            <a:endParaRPr lang="en-US" sz="1200" dirty="0"/>
          </a:p>
        </p:txBody>
      </p:sp>
      <p:sp>
        <p:nvSpPr>
          <p:cNvPr id="15" name="Text 8"/>
          <p:cNvSpPr/>
          <p:nvPr/>
        </p:nvSpPr>
        <p:spPr>
          <a:xfrm>
            <a:off x="554712" y="7805261"/>
            <a:ext cx="6567130" cy="253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Responsive design for optimal viewing across devices.</a:t>
            </a:r>
            <a:endParaRPr lang="en-US" sz="1200" dirty="0"/>
          </a:p>
        </p:txBody>
      </p:sp>
      <p:sp>
        <p:nvSpPr>
          <p:cNvPr id="16" name="Text 9"/>
          <p:cNvSpPr/>
          <p:nvPr/>
        </p:nvSpPr>
        <p:spPr>
          <a:xfrm>
            <a:off x="7516177" y="7090291"/>
            <a:ext cx="2200037" cy="2476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Server-Side (Backend)</a:t>
            </a:r>
            <a:endParaRPr lang="en-US" sz="1550" dirty="0"/>
          </a:p>
        </p:txBody>
      </p:sp>
      <p:sp>
        <p:nvSpPr>
          <p:cNvPr id="17" name="Text 10"/>
          <p:cNvSpPr/>
          <p:nvPr/>
        </p:nvSpPr>
        <p:spPr>
          <a:xfrm>
            <a:off x="7516177" y="7496413"/>
            <a:ext cx="6567130" cy="253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Node.js with Express framework for routing and middleware.</a:t>
            </a:r>
            <a:endParaRPr lang="en-US" sz="1200" dirty="0"/>
          </a:p>
        </p:txBody>
      </p:sp>
      <p:sp>
        <p:nvSpPr>
          <p:cNvPr id="18" name="Text 11"/>
          <p:cNvSpPr/>
          <p:nvPr/>
        </p:nvSpPr>
        <p:spPr>
          <a:xfrm>
            <a:off x="7516177" y="7805261"/>
            <a:ext cx="6567130" cy="253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JWT (JSON Web Tokens) for stateless authentication.</a:t>
            </a:r>
            <a:endParaRPr lang="en-US" sz="1200" dirty="0"/>
          </a:p>
        </p:txBody>
      </p:sp>
      <p:sp>
        <p:nvSpPr>
          <p:cNvPr id="19" name="Text 12"/>
          <p:cNvSpPr/>
          <p:nvPr/>
        </p:nvSpPr>
        <p:spPr>
          <a:xfrm>
            <a:off x="554712" y="8292346"/>
            <a:ext cx="13520976" cy="253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Deployment utilized Vercel for the front end and Render for the back end, ensuring a production-like environment for testing.</a:t>
            </a:r>
            <a:endParaRPr lang="en-US" sz="12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94373" y="657939"/>
            <a:ext cx="9786938" cy="6199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Key Learning Outcomes from the Project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694373" y="1674614"/>
            <a:ext cx="13241655" cy="317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NutriNest served as a crucial bridge between theoretical knowledge and real-world application, solidifying key full-stack development skills.</a:t>
            </a:r>
            <a:endParaRPr lang="en-US" sz="1550" dirty="0"/>
          </a:p>
        </p:txBody>
      </p:sp>
      <p:sp>
        <p:nvSpPr>
          <p:cNvPr id="4" name="Shape 2"/>
          <p:cNvSpPr/>
          <p:nvPr/>
        </p:nvSpPr>
        <p:spPr>
          <a:xfrm>
            <a:off x="694373" y="2215039"/>
            <a:ext cx="793552" cy="1190387"/>
          </a:xfrm>
          <a:prstGeom prst="roundRect">
            <a:avLst>
              <a:gd name="adj" fmla="val 360028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942380" y="2661404"/>
            <a:ext cx="297537" cy="297537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686282" y="2413397"/>
            <a:ext cx="2919651" cy="3099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MERN Stack Proficiency</a:t>
            </a:r>
            <a:endParaRPr lang="en-US" sz="1950" dirty="0"/>
          </a:p>
        </p:txBody>
      </p:sp>
      <p:sp>
        <p:nvSpPr>
          <p:cNvPr id="7" name="Text 4"/>
          <p:cNvSpPr/>
          <p:nvPr/>
        </p:nvSpPr>
        <p:spPr>
          <a:xfrm>
            <a:off x="1686282" y="2842260"/>
            <a:ext cx="12249745" cy="317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Deep practical understanding of how MongoDB, Express, React, and Node.js communicate effectively.</a:t>
            </a:r>
            <a:endParaRPr lang="en-US" sz="1550" dirty="0"/>
          </a:p>
        </p:txBody>
      </p:sp>
      <p:sp>
        <p:nvSpPr>
          <p:cNvPr id="8" name="Shape 5"/>
          <p:cNvSpPr/>
          <p:nvPr/>
        </p:nvSpPr>
        <p:spPr>
          <a:xfrm>
            <a:off x="694373" y="3603784"/>
            <a:ext cx="793552" cy="1190387"/>
          </a:xfrm>
          <a:prstGeom prst="roundRect">
            <a:avLst>
              <a:gd name="adj" fmla="val 360028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2380" y="4050149"/>
            <a:ext cx="297537" cy="297537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1686282" y="3802142"/>
            <a:ext cx="2479953" cy="3099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State &amp; API Handling</a:t>
            </a:r>
            <a:endParaRPr lang="en-US" sz="1950" dirty="0"/>
          </a:p>
        </p:txBody>
      </p:sp>
      <p:sp>
        <p:nvSpPr>
          <p:cNvPr id="11" name="Text 7"/>
          <p:cNvSpPr/>
          <p:nvPr/>
        </p:nvSpPr>
        <p:spPr>
          <a:xfrm>
            <a:off x="1686282" y="4231005"/>
            <a:ext cx="12249745" cy="317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Mastering global state management and handling complex asynchronous API calls (GET, POST, PUT, DELETE).</a:t>
            </a:r>
            <a:endParaRPr lang="en-US" sz="1550" dirty="0"/>
          </a:p>
        </p:txBody>
      </p:sp>
      <p:sp>
        <p:nvSpPr>
          <p:cNvPr id="12" name="Shape 8"/>
          <p:cNvSpPr/>
          <p:nvPr/>
        </p:nvSpPr>
        <p:spPr>
          <a:xfrm>
            <a:off x="694373" y="4992529"/>
            <a:ext cx="793552" cy="1190387"/>
          </a:xfrm>
          <a:prstGeom prst="roundRect">
            <a:avLst>
              <a:gd name="adj" fmla="val 360028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42380" y="5438894"/>
            <a:ext cx="297537" cy="297537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1686282" y="5190887"/>
            <a:ext cx="2479953" cy="3099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Database Design</a:t>
            </a:r>
            <a:endParaRPr lang="en-US" sz="1950" dirty="0"/>
          </a:p>
        </p:txBody>
      </p:sp>
      <p:sp>
        <p:nvSpPr>
          <p:cNvPr id="15" name="Text 10"/>
          <p:cNvSpPr/>
          <p:nvPr/>
        </p:nvSpPr>
        <p:spPr>
          <a:xfrm>
            <a:off x="1686282" y="5619750"/>
            <a:ext cx="12249745" cy="317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Designing optimized NoSQL schemas (MongoDB) for products, users, and orders, including relationship modeling.</a:t>
            </a:r>
            <a:endParaRPr lang="en-US" sz="1550" dirty="0"/>
          </a:p>
        </p:txBody>
      </p:sp>
      <p:sp>
        <p:nvSpPr>
          <p:cNvPr id="16" name="Shape 11"/>
          <p:cNvSpPr/>
          <p:nvPr/>
        </p:nvSpPr>
        <p:spPr>
          <a:xfrm>
            <a:off x="694373" y="6381274"/>
            <a:ext cx="793552" cy="1190387"/>
          </a:xfrm>
          <a:prstGeom prst="roundRect">
            <a:avLst>
              <a:gd name="adj" fmla="val 360028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pic>
        <p:nvPicPr>
          <p:cNvPr id="17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42380" y="6827639"/>
            <a:ext cx="297537" cy="297537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1686282" y="6579632"/>
            <a:ext cx="2492693" cy="3099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Deployment Pipeline</a:t>
            </a:r>
            <a:endParaRPr lang="en-US" sz="1950" dirty="0"/>
          </a:p>
        </p:txBody>
      </p:sp>
      <p:sp>
        <p:nvSpPr>
          <p:cNvPr id="19" name="Text 13"/>
          <p:cNvSpPr/>
          <p:nvPr/>
        </p:nvSpPr>
        <p:spPr>
          <a:xfrm>
            <a:off x="1686282" y="7008495"/>
            <a:ext cx="12249745" cy="317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Gaining experience in preparing code for production, managing environment variables, and deploying to cloud platforms.</a:t>
            </a:r>
            <a:endParaRPr lang="en-US" sz="15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9604" y="788670"/>
            <a:ext cx="7739658" cy="5711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Technical Challenges Encountered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639604" y="1633895"/>
            <a:ext cx="7864793" cy="5848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Developing a complex application like NutriNest involved navigating several common full-stack hurdles, demanding structured debugging.</a:t>
            </a:r>
            <a:endParaRPr lang="en-US" sz="140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8065" y="2429887"/>
            <a:ext cx="274082" cy="274082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233488" y="2424232"/>
            <a:ext cx="3089910" cy="285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Cross-Origin (CORS) Issues</a:t>
            </a: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1233488" y="2819400"/>
            <a:ext cx="7270909" cy="5848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Initial difficulty connecting the React frontend running on one port to the Node/Express backend on another.</a:t>
            </a:r>
            <a:endParaRPr lang="en-US" sz="140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8065" y="3775412"/>
            <a:ext cx="274082" cy="274082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1233488" y="3769757"/>
            <a:ext cx="3366016" cy="285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Inconsistent API Status Codes</a:t>
            </a:r>
            <a:endParaRPr lang="en-US" sz="1750" dirty="0"/>
          </a:p>
        </p:txBody>
      </p:sp>
      <p:sp>
        <p:nvSpPr>
          <p:cNvPr id="10" name="Text 5"/>
          <p:cNvSpPr/>
          <p:nvPr/>
        </p:nvSpPr>
        <p:spPr>
          <a:xfrm>
            <a:off x="1233488" y="4164925"/>
            <a:ext cx="7270909" cy="5848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Debugging various HTTP status codes (401 Unauthorized, 405 Method Not Allowed) during route testing.</a:t>
            </a:r>
            <a:endParaRPr lang="en-US" sz="1400" dirty="0"/>
          </a:p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08065" y="5120938"/>
            <a:ext cx="274082" cy="274082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1233488" y="5115282"/>
            <a:ext cx="2919889" cy="285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Asynchronous Operations</a:t>
            </a:r>
            <a:endParaRPr lang="en-US" sz="1750" dirty="0"/>
          </a:p>
        </p:txBody>
      </p:sp>
      <p:sp>
        <p:nvSpPr>
          <p:cNvPr id="13" name="Text 7"/>
          <p:cNvSpPr/>
          <p:nvPr/>
        </p:nvSpPr>
        <p:spPr>
          <a:xfrm>
            <a:off x="1233488" y="5510451"/>
            <a:ext cx="7270909" cy="5848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Managing promises and async/await syntax to ensure smooth data retrieval without breaking the application state.</a:t>
            </a:r>
            <a:endParaRPr lang="en-US" sz="1400" dirty="0"/>
          </a:p>
        </p:txBody>
      </p:sp>
      <p:pic>
        <p:nvPicPr>
          <p:cNvPr id="14" name="Image 4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08065" y="6466463"/>
            <a:ext cx="274082" cy="274082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1233488" y="6460807"/>
            <a:ext cx="3012281" cy="285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Environment Configuration</a:t>
            </a:r>
            <a:endParaRPr lang="en-US" sz="1750" dirty="0"/>
          </a:p>
        </p:txBody>
      </p:sp>
      <p:sp>
        <p:nvSpPr>
          <p:cNvPr id="16" name="Text 9"/>
          <p:cNvSpPr/>
          <p:nvPr/>
        </p:nvSpPr>
        <p:spPr>
          <a:xfrm>
            <a:off x="1233488" y="6855976"/>
            <a:ext cx="7270909" cy="5848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Securing and correctly setting up environment variables (API keys, database URI) for deployment.</a:t>
            </a:r>
            <a:endParaRPr lang="en-US" sz="14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176010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92800" y="2147292"/>
            <a:ext cx="8766691" cy="4400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50"/>
              </a:lnSpc>
              <a:buNone/>
            </a:pPr>
            <a:r>
              <a:rPr lang="en-US" sz="27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Resolution Strategies: Debugging and Optimization</a:t>
            </a:r>
            <a:endParaRPr lang="en-US" sz="2750" dirty="0"/>
          </a:p>
        </p:txBody>
      </p:sp>
      <p:sp>
        <p:nvSpPr>
          <p:cNvPr id="4" name="Shape 1"/>
          <p:cNvSpPr/>
          <p:nvPr/>
        </p:nvSpPr>
        <p:spPr>
          <a:xfrm>
            <a:off x="7307580" y="2798564"/>
            <a:ext cx="15240" cy="5050988"/>
          </a:xfrm>
          <a:prstGeom prst="roundRect">
            <a:avLst>
              <a:gd name="adj" fmla="val 388067"/>
            </a:avLst>
          </a:prstGeom>
          <a:solidFill>
            <a:srgbClr val="C0C1D7"/>
          </a:solidFill>
          <a:ln/>
        </p:spPr>
      </p:sp>
      <p:sp>
        <p:nvSpPr>
          <p:cNvPr id="5" name="Shape 2"/>
          <p:cNvSpPr/>
          <p:nvPr/>
        </p:nvSpPr>
        <p:spPr>
          <a:xfrm>
            <a:off x="477560" y="2798564"/>
            <a:ext cx="6822400" cy="1051560"/>
          </a:xfrm>
          <a:prstGeom prst="roundRect">
            <a:avLst>
              <a:gd name="adj" fmla="val 5624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5095756" y="2946916"/>
            <a:ext cx="2063472" cy="219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Streamlining API Routes</a:t>
            </a:r>
            <a:endParaRPr lang="en-US" sz="1350" dirty="0"/>
          </a:p>
        </p:txBody>
      </p:sp>
      <p:sp>
        <p:nvSpPr>
          <p:cNvPr id="7" name="Text 4"/>
          <p:cNvSpPr/>
          <p:nvPr/>
        </p:nvSpPr>
        <p:spPr>
          <a:xfrm>
            <a:off x="625912" y="3251240"/>
            <a:ext cx="6533317" cy="4505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Refactored route handlers to strictly adhere to RESTful principles, ensuring the correct HTTP method (GET, POST, PUT, DELETE) was used for each action.</a:t>
            </a:r>
            <a:endParaRPr lang="en-US" sz="1100" dirty="0"/>
          </a:p>
        </p:txBody>
      </p:sp>
      <p:sp>
        <p:nvSpPr>
          <p:cNvPr id="8" name="Shape 5"/>
          <p:cNvSpPr/>
          <p:nvPr/>
        </p:nvSpPr>
        <p:spPr>
          <a:xfrm>
            <a:off x="7330440" y="4131707"/>
            <a:ext cx="6822400" cy="1051560"/>
          </a:xfrm>
          <a:prstGeom prst="rect">
            <a:avLst/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7471172" y="4280059"/>
            <a:ext cx="2489597" cy="219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Robust Token Authentication</a:t>
            </a:r>
            <a:endParaRPr lang="en-US" sz="1350" dirty="0"/>
          </a:p>
        </p:txBody>
      </p:sp>
      <p:sp>
        <p:nvSpPr>
          <p:cNvPr id="10" name="Text 7"/>
          <p:cNvSpPr/>
          <p:nvPr/>
        </p:nvSpPr>
        <p:spPr>
          <a:xfrm>
            <a:off x="7471172" y="4584383"/>
            <a:ext cx="6533317" cy="4505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Implemented middleware to validate JWTs on protected routes, effectively solving 401 Unauthorized errors and ensuring data security.</a:t>
            </a:r>
            <a:endParaRPr lang="en-US" sz="1100" dirty="0"/>
          </a:p>
        </p:txBody>
      </p:sp>
      <p:sp>
        <p:nvSpPr>
          <p:cNvPr id="11" name="Shape 8"/>
          <p:cNvSpPr/>
          <p:nvPr/>
        </p:nvSpPr>
        <p:spPr>
          <a:xfrm>
            <a:off x="477560" y="5464850"/>
            <a:ext cx="6822400" cy="1051560"/>
          </a:xfrm>
          <a:prstGeom prst="roundRect">
            <a:avLst>
              <a:gd name="adj" fmla="val 5624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5008245" y="5613202"/>
            <a:ext cx="2150983" cy="219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Improved Data Validation</a:t>
            </a:r>
            <a:endParaRPr lang="en-US" sz="1350" dirty="0"/>
          </a:p>
        </p:txBody>
      </p:sp>
      <p:sp>
        <p:nvSpPr>
          <p:cNvPr id="13" name="Text 10"/>
          <p:cNvSpPr/>
          <p:nvPr/>
        </p:nvSpPr>
        <p:spPr>
          <a:xfrm>
            <a:off x="625912" y="5917525"/>
            <a:ext cx="6533317" cy="4505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Introduced stricter backend schema validation to prevent malformed data from reaching the database, reducing state mismatch bugs.</a:t>
            </a:r>
            <a:endParaRPr lang="en-US" sz="1100" dirty="0"/>
          </a:p>
        </p:txBody>
      </p:sp>
      <p:sp>
        <p:nvSpPr>
          <p:cNvPr id="14" name="Shape 11"/>
          <p:cNvSpPr/>
          <p:nvPr/>
        </p:nvSpPr>
        <p:spPr>
          <a:xfrm>
            <a:off x="7330440" y="6797993"/>
            <a:ext cx="6822400" cy="1051560"/>
          </a:xfrm>
          <a:prstGeom prst="rect">
            <a:avLst/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7471172" y="6946344"/>
            <a:ext cx="2153841" cy="219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Advanced Error Handling</a:t>
            </a:r>
            <a:endParaRPr lang="en-US" sz="1350" dirty="0"/>
          </a:p>
        </p:txBody>
      </p:sp>
      <p:sp>
        <p:nvSpPr>
          <p:cNvPr id="16" name="Text 13"/>
          <p:cNvSpPr/>
          <p:nvPr/>
        </p:nvSpPr>
        <p:spPr>
          <a:xfrm>
            <a:off x="7471172" y="7250668"/>
            <a:ext cx="6533317" cy="4505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Established centralized error handling practices on both frontend and backend to provide clear user feedback and prevent application crashes.</a:t>
            </a:r>
            <a:endParaRPr lang="en-US" sz="11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08234"/>
            <a:ext cx="568666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Development Toolkit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270641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project was executed using a focused set of modern industry tools for efficient development, testing, and deployment.</a:t>
            </a:r>
            <a:endParaRPr lang="en-US" sz="17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4634" y="3397568"/>
            <a:ext cx="1448872" cy="907256"/>
          </a:xfrm>
          <a:prstGeom prst="rect">
            <a:avLst/>
          </a:prstGeom>
        </p:spPr>
      </p:pic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957" y="3397568"/>
            <a:ext cx="1448872" cy="907256"/>
          </a:xfrm>
          <a:prstGeom prst="rect">
            <a:avLst/>
          </a:prstGeom>
        </p:spPr>
      </p:pic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5280" y="3397568"/>
            <a:ext cx="1448872" cy="907256"/>
          </a:xfrm>
          <a:prstGeom prst="rect">
            <a:avLst/>
          </a:prstGeom>
        </p:spPr>
      </p:pic>
      <p:pic>
        <p:nvPicPr>
          <p:cNvPr id="7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5603" y="3397568"/>
            <a:ext cx="1448872" cy="907256"/>
          </a:xfrm>
          <a:prstGeom prst="rect">
            <a:avLst/>
          </a:prstGeom>
        </p:spPr>
      </p:pic>
      <p:pic>
        <p:nvPicPr>
          <p:cNvPr id="8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5926" y="3397568"/>
            <a:ext cx="1448872" cy="907256"/>
          </a:xfrm>
          <a:prstGeom prst="rect">
            <a:avLst/>
          </a:prstGeom>
        </p:spPr>
      </p:pic>
      <p:pic>
        <p:nvPicPr>
          <p:cNvPr id="9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36248" y="3397568"/>
            <a:ext cx="1448872" cy="907256"/>
          </a:xfrm>
          <a:prstGeom prst="rect">
            <a:avLst/>
          </a:prstGeom>
        </p:spPr>
      </p:pic>
      <p:pic>
        <p:nvPicPr>
          <p:cNvPr id="10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66571" y="3397568"/>
            <a:ext cx="1448872" cy="907256"/>
          </a:xfrm>
          <a:prstGeom prst="rect">
            <a:avLst/>
          </a:prstGeom>
        </p:spPr>
      </p:pic>
      <p:pic>
        <p:nvPicPr>
          <p:cNvPr id="11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296894" y="3397568"/>
            <a:ext cx="1448872" cy="907256"/>
          </a:xfrm>
          <a:prstGeom prst="rect">
            <a:avLst/>
          </a:prstGeom>
        </p:spPr>
      </p:pic>
      <p:pic>
        <p:nvPicPr>
          <p:cNvPr id="12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90705" y="4486275"/>
            <a:ext cx="1448872" cy="907256"/>
          </a:xfrm>
          <a:prstGeom prst="rect">
            <a:avLst/>
          </a:prstGeom>
        </p:spPr>
      </p:pic>
      <p:sp>
        <p:nvSpPr>
          <p:cNvPr id="13" name="Shape 2"/>
          <p:cNvSpPr/>
          <p:nvPr/>
        </p:nvSpPr>
        <p:spPr>
          <a:xfrm>
            <a:off x="793790" y="5794653"/>
            <a:ext cx="13042821" cy="1326713"/>
          </a:xfrm>
          <a:prstGeom prst="roundRect">
            <a:avLst>
              <a:gd name="adj" fmla="val 7181"/>
            </a:avLst>
          </a:prstGeom>
          <a:solidFill>
            <a:srgbClr val="C7C9EA"/>
          </a:solidFill>
          <a:ln/>
        </p:spPr>
      </p:sp>
      <p:pic>
        <p:nvPicPr>
          <p:cNvPr id="14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20604" y="6138743"/>
            <a:ext cx="283488" cy="226814"/>
          </a:xfrm>
          <a:prstGeom prst="rect">
            <a:avLst/>
          </a:prstGeom>
        </p:spPr>
      </p:pic>
      <p:sp>
        <p:nvSpPr>
          <p:cNvPr id="15" name="Text 3"/>
          <p:cNvSpPr/>
          <p:nvPr/>
        </p:nvSpPr>
        <p:spPr>
          <a:xfrm>
            <a:off x="1530906" y="6078141"/>
            <a:ext cx="1207889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Razorpay integration was critical for simulating real-world transaction processing, providing experience with third-party payment APIs.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65533" y="612815"/>
            <a:ext cx="7785735" cy="12125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750"/>
              </a:lnSpc>
              <a:buNone/>
            </a:pPr>
            <a:r>
              <a:rPr lang="en-US" sz="38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Version Control and Collaboration with Git/GitHub</a:t>
            </a:r>
            <a:endParaRPr lang="en-US" sz="3800" dirty="0"/>
          </a:p>
        </p:txBody>
      </p:sp>
      <p:sp>
        <p:nvSpPr>
          <p:cNvPr id="4" name="Text 1"/>
          <p:cNvSpPr/>
          <p:nvPr/>
        </p:nvSpPr>
        <p:spPr>
          <a:xfrm>
            <a:off x="6165533" y="2116336"/>
            <a:ext cx="7785735" cy="6210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Effective use of version control was vital for managing the project's evolution, tracking changes, and maintaining a stable codebase.</a:t>
            </a:r>
            <a:endParaRPr lang="en-US" sz="1500" dirty="0"/>
          </a:p>
        </p:txBody>
      </p:sp>
      <p:sp>
        <p:nvSpPr>
          <p:cNvPr id="5" name="Shape 2"/>
          <p:cNvSpPr/>
          <p:nvPr/>
        </p:nvSpPr>
        <p:spPr>
          <a:xfrm>
            <a:off x="6311027" y="2955608"/>
            <a:ext cx="22860" cy="4661178"/>
          </a:xfrm>
          <a:prstGeom prst="roundRect">
            <a:avLst>
              <a:gd name="adj" fmla="val 356504"/>
            </a:avLst>
          </a:prstGeom>
          <a:solidFill>
            <a:srgbClr val="C0C1D7"/>
          </a:solidFill>
          <a:ln/>
        </p:spPr>
      </p:sp>
      <p:sp>
        <p:nvSpPr>
          <p:cNvPr id="6" name="Shape 3"/>
          <p:cNvSpPr/>
          <p:nvPr/>
        </p:nvSpPr>
        <p:spPr>
          <a:xfrm>
            <a:off x="6288167" y="3162419"/>
            <a:ext cx="388025" cy="22860"/>
          </a:xfrm>
          <a:prstGeom prst="roundRect">
            <a:avLst>
              <a:gd name="adj" fmla="val 356504"/>
            </a:avLst>
          </a:prstGeom>
          <a:solidFill>
            <a:srgbClr val="C0C1D7"/>
          </a:solidFill>
          <a:ln/>
        </p:spPr>
      </p:sp>
      <p:sp>
        <p:nvSpPr>
          <p:cNvPr id="7" name="Shape 4"/>
          <p:cNvSpPr/>
          <p:nvPr/>
        </p:nvSpPr>
        <p:spPr>
          <a:xfrm>
            <a:off x="6238280" y="3101102"/>
            <a:ext cx="145494" cy="145494"/>
          </a:xfrm>
          <a:prstGeom prst="roundRect">
            <a:avLst>
              <a:gd name="adj" fmla="val 314240"/>
            </a:avLst>
          </a:prstGeom>
          <a:solidFill>
            <a:srgbClr val="4950BC"/>
          </a:solidFill>
          <a:ln/>
        </p:spPr>
      </p:sp>
      <p:sp>
        <p:nvSpPr>
          <p:cNvPr id="8" name="Text 5"/>
          <p:cNvSpPr/>
          <p:nvPr/>
        </p:nvSpPr>
        <p:spPr>
          <a:xfrm>
            <a:off x="7087195" y="3022283"/>
            <a:ext cx="2425422" cy="303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git init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7087195" y="3441740"/>
            <a:ext cx="6864072" cy="3105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Initializes a new Git repository in the project directory.</a:t>
            </a:r>
            <a:endParaRPr lang="en-US" sz="1500" dirty="0"/>
          </a:p>
        </p:txBody>
      </p:sp>
      <p:sp>
        <p:nvSpPr>
          <p:cNvPr id="10" name="Shape 7"/>
          <p:cNvSpPr/>
          <p:nvPr/>
        </p:nvSpPr>
        <p:spPr>
          <a:xfrm>
            <a:off x="6288167" y="4347091"/>
            <a:ext cx="388025" cy="22860"/>
          </a:xfrm>
          <a:prstGeom prst="roundRect">
            <a:avLst>
              <a:gd name="adj" fmla="val 356504"/>
            </a:avLst>
          </a:prstGeom>
          <a:solidFill>
            <a:srgbClr val="C0C1D7"/>
          </a:solidFill>
          <a:ln/>
        </p:spPr>
      </p:sp>
      <p:sp>
        <p:nvSpPr>
          <p:cNvPr id="11" name="Shape 8"/>
          <p:cNvSpPr/>
          <p:nvPr/>
        </p:nvSpPr>
        <p:spPr>
          <a:xfrm>
            <a:off x="6238280" y="4285774"/>
            <a:ext cx="145494" cy="145494"/>
          </a:xfrm>
          <a:prstGeom prst="roundRect">
            <a:avLst>
              <a:gd name="adj" fmla="val 314240"/>
            </a:avLst>
          </a:prstGeom>
          <a:solidFill>
            <a:srgbClr val="4950BC"/>
          </a:solidFill>
          <a:ln/>
        </p:spPr>
      </p:sp>
      <p:sp>
        <p:nvSpPr>
          <p:cNvPr id="12" name="Text 9"/>
          <p:cNvSpPr/>
          <p:nvPr/>
        </p:nvSpPr>
        <p:spPr>
          <a:xfrm>
            <a:off x="7087195" y="4206954"/>
            <a:ext cx="2474476" cy="303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git add . &amp; git commit</a:t>
            </a:r>
            <a:endParaRPr lang="en-US" sz="1900" dirty="0"/>
          </a:p>
        </p:txBody>
      </p:sp>
      <p:sp>
        <p:nvSpPr>
          <p:cNvPr id="13" name="Text 10"/>
          <p:cNvSpPr/>
          <p:nvPr/>
        </p:nvSpPr>
        <p:spPr>
          <a:xfrm>
            <a:off x="7087195" y="4626412"/>
            <a:ext cx="6864072" cy="3105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Stages and records local changes with meaningful commit messages.</a:t>
            </a:r>
            <a:endParaRPr lang="en-US" sz="1500" dirty="0"/>
          </a:p>
        </p:txBody>
      </p:sp>
      <p:sp>
        <p:nvSpPr>
          <p:cNvPr id="14" name="Shape 11"/>
          <p:cNvSpPr/>
          <p:nvPr/>
        </p:nvSpPr>
        <p:spPr>
          <a:xfrm>
            <a:off x="6288167" y="5531763"/>
            <a:ext cx="388025" cy="22860"/>
          </a:xfrm>
          <a:prstGeom prst="roundRect">
            <a:avLst>
              <a:gd name="adj" fmla="val 356504"/>
            </a:avLst>
          </a:prstGeom>
          <a:solidFill>
            <a:srgbClr val="C0C1D7"/>
          </a:solidFill>
          <a:ln/>
        </p:spPr>
      </p:sp>
      <p:sp>
        <p:nvSpPr>
          <p:cNvPr id="15" name="Shape 12"/>
          <p:cNvSpPr/>
          <p:nvPr/>
        </p:nvSpPr>
        <p:spPr>
          <a:xfrm>
            <a:off x="6238280" y="5470446"/>
            <a:ext cx="145494" cy="145494"/>
          </a:xfrm>
          <a:prstGeom prst="roundRect">
            <a:avLst>
              <a:gd name="adj" fmla="val 314240"/>
            </a:avLst>
          </a:prstGeom>
          <a:solidFill>
            <a:srgbClr val="4950BC"/>
          </a:solidFill>
          <a:ln/>
        </p:spPr>
      </p:sp>
      <p:sp>
        <p:nvSpPr>
          <p:cNvPr id="16" name="Text 13"/>
          <p:cNvSpPr/>
          <p:nvPr/>
        </p:nvSpPr>
        <p:spPr>
          <a:xfrm>
            <a:off x="7087195" y="5391626"/>
            <a:ext cx="2425422" cy="303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git push</a:t>
            </a:r>
            <a:endParaRPr lang="en-US" sz="1900" dirty="0"/>
          </a:p>
        </p:txBody>
      </p:sp>
      <p:sp>
        <p:nvSpPr>
          <p:cNvPr id="17" name="Text 14"/>
          <p:cNvSpPr/>
          <p:nvPr/>
        </p:nvSpPr>
        <p:spPr>
          <a:xfrm>
            <a:off x="7087195" y="5811083"/>
            <a:ext cx="6864072" cy="3105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Uploads local commits to the remote GitHub repository.</a:t>
            </a:r>
            <a:endParaRPr lang="en-US" sz="1500" dirty="0"/>
          </a:p>
        </p:txBody>
      </p:sp>
      <p:sp>
        <p:nvSpPr>
          <p:cNvPr id="18" name="Shape 15"/>
          <p:cNvSpPr/>
          <p:nvPr/>
        </p:nvSpPr>
        <p:spPr>
          <a:xfrm>
            <a:off x="6288167" y="6716435"/>
            <a:ext cx="388025" cy="22860"/>
          </a:xfrm>
          <a:prstGeom prst="roundRect">
            <a:avLst>
              <a:gd name="adj" fmla="val 356504"/>
            </a:avLst>
          </a:prstGeom>
          <a:solidFill>
            <a:srgbClr val="C0C1D7"/>
          </a:solidFill>
          <a:ln/>
        </p:spPr>
      </p:sp>
      <p:sp>
        <p:nvSpPr>
          <p:cNvPr id="19" name="Shape 16"/>
          <p:cNvSpPr/>
          <p:nvPr/>
        </p:nvSpPr>
        <p:spPr>
          <a:xfrm>
            <a:off x="6238280" y="6655118"/>
            <a:ext cx="145494" cy="145494"/>
          </a:xfrm>
          <a:prstGeom prst="roundRect">
            <a:avLst>
              <a:gd name="adj" fmla="val 314240"/>
            </a:avLst>
          </a:prstGeom>
          <a:solidFill>
            <a:srgbClr val="4950BC"/>
          </a:solidFill>
          <a:ln/>
        </p:spPr>
      </p:sp>
      <p:sp>
        <p:nvSpPr>
          <p:cNvPr id="20" name="Text 17"/>
          <p:cNvSpPr/>
          <p:nvPr/>
        </p:nvSpPr>
        <p:spPr>
          <a:xfrm>
            <a:off x="7087195" y="6576298"/>
            <a:ext cx="2425422" cy="303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git pull</a:t>
            </a:r>
            <a:endParaRPr lang="en-US" sz="1900" dirty="0"/>
          </a:p>
        </p:txBody>
      </p:sp>
      <p:sp>
        <p:nvSpPr>
          <p:cNvPr id="21" name="Text 18"/>
          <p:cNvSpPr/>
          <p:nvPr/>
        </p:nvSpPr>
        <p:spPr>
          <a:xfrm>
            <a:off x="7087195" y="6995755"/>
            <a:ext cx="6864072" cy="6210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Fetches and merges changes from the remote repository, ensuring synchronization.</a:t>
            </a:r>
            <a:endParaRPr lang="en-US" sz="15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2025-12-23T14:39:11Z</dcterms:created>
  <dcterms:modified xsi:type="dcterms:W3CDTF">2025-12-23T14:39:11Z</dcterms:modified>
</cp:coreProperties>
</file>